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3LOU6bEymDBOwodX7zewwqKLd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3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customschemas.google.com/relationships/presentationmetadata" Target="meta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19" Type="http://schemas.openxmlformats.org/officeDocument/2006/relationships/presProps" Target="presProps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e704025fc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e704025fc_0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/>
              <a:t>出典元が微妙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/>
              <a:t>StudySearch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/>
              <a:t>運営会社	株式会社デジタルトレンズ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/>
              <a:t>https://study-search.jp/columns/60</a:t>
            </a:r>
            <a:endParaRPr dirty="0"/>
          </a:p>
        </p:txBody>
      </p:sp>
      <p:sp>
        <p:nvSpPr>
          <p:cNvPr id="87" name="Google Shape;87;g31e704025fc_0_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1e704025fc_0_74"/>
          <p:cNvSpPr/>
          <p:nvPr/>
        </p:nvSpPr>
        <p:spPr>
          <a:xfrm>
            <a:off x="0" y="1441701"/>
            <a:ext cx="9906000" cy="3866400"/>
          </a:xfrm>
          <a:prstGeom prst="rect">
            <a:avLst/>
          </a:prstGeom>
          <a:solidFill>
            <a:srgbClr val="FCDFBE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g31e704025fc_0_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g31e704025fc_0_74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家庭教師にかかる相場</a:t>
            </a:r>
            <a:endParaRPr sz="2600" b="1">
              <a:solidFill>
                <a:srgbClr val="F29558"/>
              </a:solidFill>
            </a:endParaRPr>
          </a:p>
        </p:txBody>
      </p:sp>
      <p:sp>
        <p:nvSpPr>
          <p:cNvPr id="92" name="Google Shape;92;g31e704025fc_0_74"/>
          <p:cNvSpPr txBox="1"/>
          <p:nvPr/>
        </p:nvSpPr>
        <p:spPr>
          <a:xfrm>
            <a:off x="146400" y="5153281"/>
            <a:ext cx="9759600" cy="13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84125" rIns="84125" bIns="841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None/>
            </a:pPr>
            <a:r>
              <a:rPr lang="ja-JP" sz="1600" dirty="0">
                <a:solidFill>
                  <a:schemeClr val="dk1"/>
                </a:solidFill>
              </a:rPr>
              <a:t>契約形態による違い</a:t>
            </a:r>
            <a:endParaRPr sz="1600" dirty="0">
              <a:solidFill>
                <a:schemeClr val="dk1"/>
              </a:solidFill>
            </a:endParaRPr>
          </a:p>
          <a:p>
            <a:pPr marL="419100" lvl="0" indent="-2730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ja-JP" sz="1100" dirty="0">
                <a:solidFill>
                  <a:schemeClr val="dk1"/>
                </a:solidFill>
              </a:rPr>
              <a:t>家庭教師センター: 1時間あたり3,000円〜8,500円</a:t>
            </a:r>
            <a:endParaRPr sz="1100" dirty="0">
              <a:solidFill>
                <a:schemeClr val="dk1"/>
              </a:solidFill>
            </a:endParaRPr>
          </a:p>
          <a:p>
            <a:pPr marL="4191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ja-JP" sz="1100" dirty="0">
                <a:solidFill>
                  <a:schemeClr val="dk1"/>
                </a:solidFill>
              </a:rPr>
              <a:t>個人契約（大学生）: 1時間あたり1,500円〜2,000円</a:t>
            </a:r>
            <a:endParaRPr sz="1100" dirty="0">
              <a:solidFill>
                <a:schemeClr val="dk1"/>
              </a:solidFill>
            </a:endParaRPr>
          </a:p>
          <a:p>
            <a:pPr marL="4191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ja-JP" sz="1100" dirty="0">
                <a:solidFill>
                  <a:schemeClr val="dk1"/>
                </a:solidFill>
              </a:rPr>
              <a:t>個人契約（プロ）: 1時間あたり2,000円〜7,000円</a:t>
            </a:r>
            <a:endParaRPr sz="1100" dirty="0">
              <a:solidFill>
                <a:schemeClr val="hlink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ja-JP" sz="1100" dirty="0">
                <a:solidFill>
                  <a:schemeClr val="dk1"/>
                </a:solidFill>
              </a:rPr>
              <a:t>家庭教師の料金は地域や講師の経験、指導内容によって大きく変動。入会金や教材費が別途必要。</a:t>
            </a:r>
            <a:endParaRPr sz="1300" dirty="0"/>
          </a:p>
        </p:txBody>
      </p:sp>
      <p:sp>
        <p:nvSpPr>
          <p:cNvPr id="93" name="Google Shape;93;g31e704025fc_0_74"/>
          <p:cNvSpPr/>
          <p:nvPr/>
        </p:nvSpPr>
        <p:spPr>
          <a:xfrm>
            <a:off x="405530" y="1865564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小学生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1e704025fc_0_74"/>
          <p:cNvSpPr/>
          <p:nvPr/>
        </p:nvSpPr>
        <p:spPr>
          <a:xfrm>
            <a:off x="1968680" y="1865564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1時間あたり: 2,000円〜3,000円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月謝（週1回2時間）: 約12,000円〜16,000円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中学受験を目指す場合は料金が上がり、月謝が3万〜5万円程度になることも</a:t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95" name="Google Shape;95;g31e704025fc_0_74"/>
          <p:cNvCxnSpPr/>
          <p:nvPr/>
        </p:nvCxnSpPr>
        <p:spPr>
          <a:xfrm>
            <a:off x="1968680" y="1865564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31e704025fc_0_74"/>
          <p:cNvSpPr/>
          <p:nvPr/>
        </p:nvSpPr>
        <p:spPr>
          <a:xfrm>
            <a:off x="405530" y="2955224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中学生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31e704025fc_0_74"/>
          <p:cNvSpPr/>
          <p:nvPr/>
        </p:nvSpPr>
        <p:spPr>
          <a:xfrm>
            <a:off x="1968680" y="2955224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1時間あたり: 2,500円〜3,500円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月謝（週1回2時間）: 約16,000円〜24,000円</a:t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98" name="Google Shape;98;g31e704025fc_0_74"/>
          <p:cNvCxnSpPr/>
          <p:nvPr/>
        </p:nvCxnSpPr>
        <p:spPr>
          <a:xfrm>
            <a:off x="1968680" y="2955224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9" name="Google Shape;99;g31e704025fc_0_74"/>
          <p:cNvSpPr/>
          <p:nvPr/>
        </p:nvSpPr>
        <p:spPr>
          <a:xfrm>
            <a:off x="405530" y="4044884"/>
            <a:ext cx="1563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>
                <a:solidFill>
                  <a:schemeClr val="dk1"/>
                </a:solidFill>
              </a:rPr>
              <a:t>高校生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31e704025fc_0_74"/>
          <p:cNvSpPr/>
          <p:nvPr/>
        </p:nvSpPr>
        <p:spPr>
          <a:xfrm>
            <a:off x="1968680" y="4044884"/>
            <a:ext cx="7386300" cy="6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1時間あたり: 3,000円〜4,000円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月謝（週1回2時間）: 約24,000円〜32,000円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>
                <a:solidFill>
                  <a:schemeClr val="dk1"/>
                </a:solidFill>
              </a:rPr>
              <a:t>大学受験対策の場合は更に高くなる傾向</a:t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101" name="Google Shape;101;g31e704025fc_0_74"/>
          <p:cNvCxnSpPr/>
          <p:nvPr/>
        </p:nvCxnSpPr>
        <p:spPr>
          <a:xfrm>
            <a:off x="1968680" y="4044884"/>
            <a:ext cx="0" cy="687900"/>
          </a:xfrm>
          <a:prstGeom prst="straightConnector1">
            <a:avLst/>
          </a:prstGeom>
          <a:noFill/>
          <a:ln w="28575" cap="flat" cmpd="sng">
            <a:solidFill>
              <a:srgbClr val="F4A169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A4 210 x 297 mm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Courier New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revision>1</cp:revision>
  <dcterms:created xsi:type="dcterms:W3CDTF">2024-10-24T01:58:27Z</dcterms:created>
  <dcterms:modified xsi:type="dcterms:W3CDTF">2025-01-09T19:00:02Z</dcterms:modified>
</cp:coreProperties>
</file>